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86348-FBF2-46B9-A838-DEEAF20700D3}" v="1221" dt="2021-06-08T08:07:37.970"/>
    <p1510:client id="{4D6DFF6C-B412-C0A5-EBC0-765D4038BED5}" v="19" dt="2021-06-14T14:41:48.157"/>
    <p1510:client id="{62027BC0-3D58-C575-B877-AE6F2FB9BF30}" v="27" dt="2021-06-08T07:20:03.507"/>
    <p1510:client id="{6E4258FC-D034-4BAA-C4EF-F7542854D0A9}" v="4" dt="2021-06-08T08:12:32.530"/>
    <p1510:client id="{83B431D6-CB09-7937-75D8-CFCEBB772157}" v="4" dt="2021-06-29T09:12:17.921"/>
    <p1510:client id="{8BFB45E0-DC8A-5281-33A1-FC2C39BFF23D}" v="52" dt="2021-06-11T13:20:16.617"/>
    <p1510:client id="{CDB1306F-EA0D-C77C-1FE3-698B90D38111}" v="13" dt="2021-06-08T08:16:57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07:08:48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22527 6370 16383 0 0,'-3'5'0'0'0,"1"-9"0"0"0,0-5 0 0 0,-1-4 0 0 0,-1-2 0 0 0,-3-4 0 0 0,-4-1 0 0 0,-3 0 0 0 0,-4-1 0 0 0,-3-2 0 0 0,-4-2 0 0 0,-3-3 0 0 0,-3-5 0 0 0,0-3 0 0 0,-2-5 0 0 0,-1-1 0 0 0,-1-4 0 0 0,-1-4 0 0 0,-3-3 0 0 0,-6-4 0 0 0,-7 1 0 0 0,-9 2 0 0 0,-10 4 0 0 0,-10 7 0 0 0,-10 8 0 0 0,-10 11 0 0 0,-5 12 0 0 0,-4 13 0 0 0,-1 14 0 0 0,7 14 0 0 0,9 12 0 0 0,12 9 0 0 0,16 6 0 0 0,16 0 0 0 0,15-1 0 0 0,14-6 0 0 0,12-6 0 0 0,11-7 0 0 0,7-9 0 0 0,5-7 0 0 0,4-4 0 0 0,1-1 0 0 0,1 1 0 0 0,0 2 0 0 0,-3 2 0 0 0,-4 2 0 0 0,-2 3 0 0 0,-2 2 0 0 0,-2 3 0 0 0,-1 4 0 0 0,-5 5 0 0 0,-2 9 0 0 0,-5 13 0 0 0,-4 13 0 0 0,-1 13 0 0 0,-3 10 0 0 0,2 9 0 0 0,3 4 0 0 0,6 1 0 0 0,6-2 0 0 0,7-6 0 0 0,6-6 0 0 0,7-10 0 0 0,6-10 0 0 0,8-9 0 0 0,7-9 0 0 0,8-5 0 0 0,10-7 0 0 0,9-7 0 0 0,11-6 0 0 0,9-8 0 0 0,12-8 0 0 0,8-11 0 0 0,9-10 0 0 0,6-14 0 0 0,3-15 0 0 0,-1-15 0 0 0,-5-13 0 0 0,-4-14 0 0 0,-10-13 0 0 0,-12-10 0 0 0,-14-5 0 0 0,-18-6 0 0 0,-21-3 0 0 0,-19-3 0 0 0,-21-2 0 0 0,-24 0 0 0 0,-19 1 0 0 0,-21 1 0 0 0,0 18-16383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07:08:48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5622 1588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07:08:48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5517 5120 16383 0 0,'5'20'0'0'0,"8"20"0"0"0,5 10 0 0 0,2-2 0 0 0,0-8 0 0 0,-1-11 0 0 0,-2-19 0 0 0,-3-15 0 0 0,0-11 0 0 0,3-9 0 0 0,2-6 0 0 0,3 0 0 0 0,3 2 0 0 0,6 3 0 0 0,4 6 0 0 0,4 6 0 0 0,4 4 0 0 0,6 5 0 0 0,12 4 0 0 0,12 5 0 0 0,14 4 0 0 0,9 2 0 0 0,11-2 0 0 0,6-2 0 0 0,11-2 0 0 0,6-1 0 0 0,7 1 0 0 0,2-3 0 0 0,1-1 0 0 0,-1-1 0 0 0,-1 2 0 0 0,-2 2 0 0 0,-2-3 0 0 0,-5-2 0 0 0,-6 0 0 0 0,-6 1 0 0 0,-10-1 0 0 0,-8 4 0 0 0,-7 1 0 0 0,-7 0 0 0 0,-11 3 0 0 0,-8 0 0 0 0,-11-1 0 0 0,-8-4 0 0 0,-10-3 0 0 0,-5-6 0 0 0,-8-2-16383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6T12:23:38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5622 1588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6T12:23:38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5622 1588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26T12:23:38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5622 1588 16383 0 0,'0'0'-16383'0'0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07:08:4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16500 10764 16383 0 0,'0'-18'0'0'0,"-1"-20"0"0"0,-2-19 0 0 0,-4-16 0 0 0,-4-10 0 0 0,-6-3 0 0 0,-6-1 0 0 0,-4 3 0 0 0,-7 4 0 0 0,-6 3 0 0 0,-9 5 0 0 0,-7 5 0 0 0,-7 5 0 0 0,-4 5 0 0 0,-7 7 0 0 0,-4 7 0 0 0,-3 7 0 0 0,1 6 0 0 0,2 6 0 0 0,5 4 0 0 0,2 2 0 0 0,4 1 0 0 0,4 0 0 0 0,5-1 0 0 0,5 2 0 0 0,7 0 0 0 0,7 1 0 0 0,4 3 0 0 0,4 1 0 0 0,3 3 0 0 0,0 1 0 0 0,2 2 0 0 0,0 2 0 0 0,1-1 0 0 0,0 2 0 0 0,2 0 0 0 0,0 1 0 0 0,0 0 0 0 0,0 1 0 0 0,0 1 0 0 0,-3 1 0 0 0,0 0 0 0 0,-2-1 0 0 0,-1 2 0 0 0,-1 0 0 0 0,0-3 0 0 0,1 1 0 0 0,1 1 0 0 0,1 0 0 0 0,2 2 0 0 0,3 1 0 0 0,2 2 0 0 0,0 2 0 0 0,1 1 0 0 0,0-1 0 0 0,-2-1 0 0 0,-2 0 0 0 0,-4 1 0 0 0,0 0 0 0 0,-2 2 0 0 0,-2 3 0 0 0,1 5 0 0 0,0 5 0 0 0,-3 3 0 0 0,-2 4 0 0 0,-3 1 0 0 0,-9 4 0 0 0,-8 7 0 0 0,-10 9 0 0 0,-10 7 0 0 0,-6 5 0 0 0,-3 4 0 0 0,2 4 0 0 0,8 2 0 0 0,9 3 0 0 0,12 1 0 0 0,15-2 0 0 0,13-3 0 0 0,14-2 0 0 0,10-2 0 0 0,9 0 0 0 0,7-1 0 0 0,5 2 0 0 0,5 5 0 0 0,1 4 0 0 0,3 5 0 0 0,1 5 0 0 0,2 4 0 0 0,3 1 0 0 0,5 2 0 0 0,4 1 0 0 0,6-1 0 0 0,6-3 0 0 0,8-2 0 0 0,7-5 0 0 0,8-3 0 0 0,9-6 0 0 0,11-5 0 0 0,13-9 0 0 0,11-10 0 0 0,11-12 0 0 0,12-15 0 0 0,10-18 0 0 0,9-21 0 0 0,7-25 0 0 0,5-23 0 0 0,-1-19 0 0 0,-8-17 0 0 0,-14-12 0 0 0,-19-8 0 0 0,-23-8 0 0 0,-24-5 0 0 0,-27-6 0 0 0,-24-6 0 0 0,-29-6 0 0 0,-16 22-16383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07:08:4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12526 12107 16383 0 0,'-52'46'0'0'0,"-12"18"0"0"0,5-2 0 0 0,14-11 0 0 0,16-14 0 0 0,12-14 0 0 0,9-13 0 0 0,4-10 0 0 0,2-6 0 0 0,0-6 0 0 0,-2-1 0 0 0,-1 0 0 0 0,-1-1 0 0 0,-1 1 0 0 0,-1-1 0 0 0,-1 1 0 0 0,-1 0 0 0 0,-2 0 0 0 0,2 1 0 0 0,-1-1 0 0 0,-1 1 0 0 0,2-1 0 0 0,-1 1 0 0 0,1-1 0 0 0,0-1 0 0 0,0-1 0 0 0,0 0 0 0 0,0-1 0 0 0,0 0 0 0 0,1 1 0 0 0,0 0 0 0 0,0 2 0 0 0,0-2 0 0 0,0 0 0 0 0,0-1 0 0 0,-1-3 0 0 0,0-2 0 0 0,-2-2 0 0 0,1-3 0 0 0,1-1 0 0 0,0-1 0 0 0,-1 1 0 0 0,0-1 0 0 0,0 2 0 0 0,-4 0 0 0 0,-1 0 0 0 0,-2 1 0 0 0,-1-1 0 0 0,-4-2 0 0 0,-1-1 0 0 0,0 0 0 0 0,-2 0 0 0 0,-1 0 0 0 0,0 1 0 0 0,-2 1 0 0 0,-1 1 0 0 0,-2 3 0 0 0,-1 1 0 0 0,0 1 0 0 0,0 2 0 0 0,-1 0 0 0 0,-1 2 0 0 0,-1 1 0 0 0,1 2 0 0 0,0 2 0 0 0,-1 1 0 0 0,0 2 0 0 0,0 3 0 0 0,0 2 0 0 0,1 3 0 0 0,-1 2 0 0 0,1 2 0 0 0,2 1 0 0 0,1 1 0 0 0,2 0 0 0 0,3 2 0 0 0,2 1 0 0 0,2 1 0 0 0,3 0 0 0 0,2 1 0 0 0,3-1 0 0 0,2 0 0 0 0,3 0 0 0 0,0 0 0 0 0,1 0 0 0 0,1 0 0 0 0,-1 0 0 0 0,1-1 0 0 0,0 2 0 0 0,1 0 0 0 0,0-2 0 0 0,0-2 0 0 0,-1 0 0 0 0,1 0 0 0 0,1 0 0 0 0,1 0 0 0 0,-1 0 0 0 0,0 0 0 0 0,0-1 0 0 0,1 0 0 0 0,1 0 0 0 0,-1 0 0 0 0,1 0 0 0 0,0 1 0 0 0,-1 0 0 0 0,0 1 0 0 0,1 1 0 0 0,-1 0 0 0 0,1 0 0 0 0,0 1 0 0 0,-1-1 0 0 0,0 1 0 0 0,-2 0 0 0 0,1-1 0 0 0,-1-1 0 0 0,-1 1 0 0 0,-1 1 0 0 0,1 0 0 0 0,1 0 0 0 0,0 3 0 0 0,1 2 0 0 0,1 1 0 0 0,-1 1 0 0 0,-1 2 0 0 0,0-1 0 0 0,-1 2 0 0 0,0 1 0 0 0,-1 1 0 0 0,-1 2 0 0 0,-1 2 0 0 0,-3 5 0 0 0,-5 7 0 0 0,-7 11 0 0 0,-4 11 0 0 0,-4 9 0 0 0,-2 8 0 0 0,0 6 0 0 0,0 4 0 0 0,6-1 0 0 0,5-3 0 0 0,8-5 0 0 0,9-10 0 0 0,9-10 0 0 0,7-9 0 0 0,6-9 0 0 0,6-8 0 0 0,4-4 0 0 0,4-3 0 0 0,3 1 0 0 0,2 0 0 0 0,3 3 0 0 0,2 4 0 0 0,1 5 0 0 0,1 1 0 0 0,1 4 0 0 0,3 2 0 0 0,2 0 0 0 0,2 2 0 0 0,2 1 0 0 0,4 1 0 0 0,3-1 0 0 0,1-1 0 0 0,3 0 0 0 0,3 0 0 0 0,3-2 0 0 0,3 0 0 0 0,3-4 0 0 0,3-3 0 0 0,2-7 0 0 0,2-5 0 0 0,2-6 0 0 0,1-6 0 0 0,1-5 0 0 0,0-8 0 0 0,1-4 0 0 0,-1-6 0 0 0,-1-5 0 0 0,0-6 0 0 0,-1-4 0 0 0,-3-3 0 0 0,-1-5 0 0 0,-2-4 0 0 0,-4-3 0 0 0,-6-2 0 0 0,-4-2 0 0 0,-7-2 0 0 0,-8-3 0 0 0,-6-2 0 0 0,-9-3 0 0 0,-7-3 0 0 0,-7-2 0 0 0,-9 0 0 0 0,-5-1 0 0 0,-7 0 0 0 0,-5 1 0 0 0,-4-1 0 0 0,-6-1 0 0 0,-4 0 0 0 0,-4-2 0 0 0,-3 2 0 0 0,-5 0 0 0 0,-1-1 0 0 0,-3-1 0 0 0,-2-2 0 0 0,-1-2 0 0 0,-4-1 0 0 0,-2-3 0 0 0,-2-4 0 0 0,-4 0 0 0 0,-2-3 0 0 0,-3 0 0 0 0,-5 2 0 0 0,-2 3 0 0 0,-5 4 0 0 0,-7 7 0 0 0,-4 8 0 0 0,-6 8 0 0 0,-6 9 0 0 0,-4 7 0 0 0,-5 7 0 0 0,-3 7 0 0 0,-6 5 0 0 0,-6 7 0 0 0,16 4-16383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C4375-34AD-4E6D-9F31-B1A409195A32}" type="datetimeFigureOut">
              <a:rPr lang="en-GB" smtClean="0"/>
              <a:t>09/07/2021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C49F0-16F0-4963-992A-6EF087C5D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02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C49F0-16F0-4963-992A-6EF087C5D4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11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ionline-my.sharepoint.com/:p:/g/personal/elena_gjeroska_opengi_mk/EZRYFJGqlXlIjoOrNeoVJC0BfRtrU6EP72c_Ee8BVaHBFw?e=HtikPR&amp;wdLOR=c3F0B3F31-AECE-416B-8276-4C2D3040CE9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mobius-platform/Mobius%202.0/_dashboards/dashboard/dedd2b8c-a57b-4500-99d4-382ee7b0205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gionline-my.sharepoint.com/:p:/g/personal/elena_gjeroska_opengi_mk/EZRYFJGqlXlIjoOrNeoVJC0BfRtrU6EP72c_Ee8BVaHBFw?e=HtikP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hyperlink" Target="http://browserstack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gionline-my.sharepoint.com/:p:/g/personal/elena_gjeroska_opengi_mk/EZRYFJGqlXlIjoOrNeoVJC0BfRtrU6EP72c_Ee8BVaHBFw?e=HtikPR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13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C2127CD-612A-43F4-90F5-507A317F6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14FD5-6950-4DA9-8C29-7EEA6E51C742}"/>
              </a:ext>
            </a:extLst>
          </p:cNvPr>
          <p:cNvSpPr txBox="1"/>
          <p:nvPr/>
        </p:nvSpPr>
        <p:spPr>
          <a:xfrm>
            <a:off x="343217" y="1323530"/>
            <a:ext cx="983593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600" b="1">
                <a:solidFill>
                  <a:schemeClr val="bg1"/>
                </a:solidFill>
                <a:ea typeface="+mn-lt"/>
                <a:cs typeface="+mn-lt"/>
              </a:rPr>
              <a:t>How to set up Browser Stack </a:t>
            </a:r>
            <a:r>
              <a:rPr lang="en-GB" sz="6600" b="1">
                <a:solidFill>
                  <a:schemeClr val="bg1"/>
                </a:solidFill>
                <a:cs typeface="Calibri"/>
              </a:rPr>
              <a:t>For Visual Testing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2C76B1-F605-4077-941E-BD167ABF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400" y="6335750"/>
            <a:ext cx="1207200" cy="36650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2472E86-F8D1-4B60-B40F-9F55EBC262EA}"/>
              </a:ext>
            </a:extLst>
          </p:cNvPr>
          <p:cNvSpPr>
            <a:spLocks noGrp="1"/>
          </p:cNvSpPr>
          <p:nvPr/>
        </p:nvSpPr>
        <p:spPr>
          <a:xfrm>
            <a:off x="342360" y="615557"/>
            <a:ext cx="7041366" cy="42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libri"/>
                <a:cs typeface="Calibri"/>
              </a:rPr>
              <a:t>User Manual</a:t>
            </a:r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9BEBDB9-A9F6-4847-B725-FFDD7D0FE8CC}"/>
              </a:ext>
            </a:extLst>
          </p:cNvPr>
          <p:cNvSpPr>
            <a:spLocks noGrp="1"/>
          </p:cNvSpPr>
          <p:nvPr/>
        </p:nvSpPr>
        <p:spPr>
          <a:xfrm>
            <a:off x="486133" y="3687519"/>
            <a:ext cx="7041366" cy="420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libri"/>
                <a:cs typeface="Calibri"/>
              </a:rPr>
              <a:t>May 2021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73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425104" y="274340"/>
            <a:ext cx="73057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Browser Stack Options</a:t>
            </a:r>
            <a:endParaRPr lang="en-US">
              <a:cs typeface="Calibri"/>
            </a:endParaRP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94EC9-0F88-4311-ACC5-F96A3522B397}"/>
              </a:ext>
            </a:extLst>
          </p:cNvPr>
          <p:cNvSpPr txBox="1"/>
          <p:nvPr/>
        </p:nvSpPr>
        <p:spPr>
          <a:xfrm>
            <a:off x="425104" y="3763015"/>
            <a:ext cx="52083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Choose the operator system and browser combination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48D36-BCF6-474B-8B25-8786295C7B2E}"/>
              </a:ext>
            </a:extLst>
          </p:cNvPr>
          <p:cNvSpPr txBox="1"/>
          <p:nvPr/>
        </p:nvSpPr>
        <p:spPr>
          <a:xfrm>
            <a:off x="425104" y="6194917"/>
            <a:ext cx="79871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Not sure what combinations to test one? Click </a:t>
            </a:r>
            <a:r>
              <a:rPr lang="en-US" sz="2400">
                <a:hlinkClick r:id="rId3"/>
              </a:rPr>
              <a:t>here</a:t>
            </a:r>
            <a:r>
              <a:rPr lang="en-US" sz="2400"/>
              <a:t> to find out</a:t>
            </a:r>
            <a:endParaRPr lang="en-US" sz="240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DE8CB-1828-41DF-AB5A-D27A377F1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2" y="1338457"/>
            <a:ext cx="4664772" cy="2314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B1A16-EDDE-4763-81EB-055FE52DF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299" y="413487"/>
            <a:ext cx="2572382" cy="4778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C1A107-BA0E-4BED-AB65-780F0083C755}"/>
              </a:ext>
            </a:extLst>
          </p:cNvPr>
          <p:cNvSpPr txBox="1"/>
          <p:nvPr/>
        </p:nvSpPr>
        <p:spPr>
          <a:xfrm>
            <a:off x="5734647" y="4867432"/>
            <a:ext cx="24597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 Set the right resolution</a:t>
            </a:r>
            <a:endParaRPr lang="en-US"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13253-5EF7-481E-840F-5F067EEAE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393" y="716928"/>
            <a:ext cx="2043837" cy="40067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36A684-AA47-465D-B545-589BE0A61DC0}"/>
              </a:ext>
            </a:extLst>
          </p:cNvPr>
          <p:cNvSpPr txBox="1"/>
          <p:nvPr/>
        </p:nvSpPr>
        <p:spPr>
          <a:xfrm>
            <a:off x="9440163" y="5127066"/>
            <a:ext cx="40588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3.Make sure to stop</a:t>
            </a:r>
          </a:p>
          <a:p>
            <a:r>
              <a:rPr lang="en-US" b="1"/>
              <a:t>the session at the end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01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425104" y="274340"/>
            <a:ext cx="73057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Report the bugs</a:t>
            </a:r>
            <a:endParaRPr lang="en-US">
              <a:cs typeface="Calibri"/>
            </a:endParaRP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94EC9-0F88-4311-ACC5-F96A3522B397}"/>
              </a:ext>
            </a:extLst>
          </p:cNvPr>
          <p:cNvSpPr txBox="1"/>
          <p:nvPr/>
        </p:nvSpPr>
        <p:spPr>
          <a:xfrm>
            <a:off x="425104" y="1010625"/>
            <a:ext cx="950463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You found a bug. What now?</a:t>
            </a:r>
          </a:p>
          <a:p>
            <a:endParaRPr lang="en-US">
              <a:cs typeface="Calibri"/>
            </a:endParaRPr>
          </a:p>
          <a:p>
            <a:r>
              <a:rPr lang="en-US" i="1" dirty="0">
                <a:cs typeface="Calibri"/>
              </a:rPr>
              <a:t>Is it a visual bug that is related with </a:t>
            </a:r>
            <a:r>
              <a:rPr lang="en-US" b="1" i="1" dirty="0">
                <a:cs typeface="Calibri"/>
              </a:rPr>
              <a:t>the teams scope</a:t>
            </a:r>
            <a:r>
              <a:rPr lang="en-US" i="1" dirty="0">
                <a:cs typeface="Calibri"/>
              </a:rPr>
              <a:t>?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Report it within your team .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i="1" dirty="0">
                <a:cs typeface="Calibri"/>
              </a:rPr>
              <a:t>Is it a visual bug on </a:t>
            </a:r>
            <a:r>
              <a:rPr lang="en-US" b="1" i="1" dirty="0">
                <a:cs typeface="Calibri"/>
              </a:rPr>
              <a:t>platform level </a:t>
            </a:r>
            <a:r>
              <a:rPr lang="en-US" i="1" dirty="0">
                <a:cs typeface="Calibri"/>
              </a:rPr>
              <a:t>(affecting the whole app)?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Report it to the </a:t>
            </a:r>
            <a:r>
              <a:rPr lang="en-US" dirty="0" err="1">
                <a:cs typeface="Calibri"/>
              </a:rPr>
              <a:t>programme</a:t>
            </a:r>
            <a:r>
              <a:rPr lang="en-US" dirty="0">
                <a:cs typeface="Calibri"/>
              </a:rPr>
              <a:t> team </a:t>
            </a:r>
          </a:p>
          <a:p>
            <a:br>
              <a:rPr lang="en-US" dirty="0">
                <a:cs typeface="Calibri"/>
              </a:rPr>
            </a:br>
            <a:r>
              <a:rPr lang="en-US" b="1" dirty="0">
                <a:cs typeface="Calibri"/>
              </a:rPr>
              <a:t>How to report it?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Before you open the bug in the backlog, go to the </a:t>
            </a:r>
            <a:r>
              <a:rPr lang="en-US" dirty="0">
                <a:cs typeface="Calibri"/>
                <a:hlinkClick r:id="rId3"/>
              </a:rPr>
              <a:t>Dashboard</a:t>
            </a:r>
            <a:r>
              <a:rPr lang="en-US" dirty="0">
                <a:cs typeface="Calibri"/>
              </a:rPr>
              <a:t>  </a:t>
            </a:r>
            <a:r>
              <a:rPr lang="en-US" b="1" dirty="0">
                <a:cs typeface="Calibri"/>
              </a:rPr>
              <a:t>and</a:t>
            </a:r>
          </a:p>
          <a:p>
            <a:r>
              <a:rPr lang="en-US" b="1" dirty="0">
                <a:cs typeface="Calibri"/>
              </a:rPr>
              <a:t>check the list of Browser Stack Bugs</a:t>
            </a:r>
            <a:r>
              <a:rPr lang="en-US" dirty="0">
                <a:cs typeface="Calibri"/>
              </a:rPr>
              <a:t> to check if someone reported it already.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If it’s not there: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-Open  the bug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-Make sure to </a:t>
            </a:r>
            <a:r>
              <a:rPr lang="en-US" b="1" dirty="0">
                <a:cs typeface="Calibri"/>
              </a:rPr>
              <a:t>mention the operating system , browser</a:t>
            </a:r>
          </a:p>
          <a:p>
            <a:r>
              <a:rPr lang="en-US" dirty="0">
                <a:cs typeface="Calibri"/>
              </a:rPr>
              <a:t>(including version) combination, resolution (Desktop - </a:t>
            </a:r>
            <a:r>
              <a:rPr lang="en-GB" dirty="0">
                <a:cs typeface="Calibri"/>
              </a:rPr>
              <a:t>1920x1080, 1024x768)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-Make sure to use </a:t>
            </a:r>
            <a:r>
              <a:rPr lang="en-US" b="1" dirty="0">
                <a:cs typeface="Calibri"/>
              </a:rPr>
              <a:t>the tag Browsers Stack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BCB6D-9B41-4632-B1B8-3FE604BB8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30" y="3193884"/>
            <a:ext cx="3402160" cy="2956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B9799-6A27-47F9-98AB-7C322D19D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571" y="571192"/>
            <a:ext cx="5814173" cy="2269821"/>
          </a:xfrm>
          <a:prstGeom prst="rect">
            <a:avLst/>
          </a:prstGeom>
        </p:spPr>
      </p:pic>
      <p:pic>
        <p:nvPicPr>
          <p:cNvPr id="2" name="Picture 5" descr="Shape, arrow&#10;&#10;Description automatically generated">
            <a:extLst>
              <a:ext uri="{FF2B5EF4-FFF2-40B4-BE49-F238E27FC236}">
                <a16:creationId xmlns:a16="http://schemas.microsoft.com/office/drawing/2014/main" id="{FBDC1B8C-6926-4AEA-9A3A-939966D0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060000">
            <a:off x="6888785" y="1999606"/>
            <a:ext cx="1219201" cy="122442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B4A9DEF-18FB-4F97-A573-6DFBD5C73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060000">
            <a:off x="10296907" y="3591454"/>
            <a:ext cx="1219201" cy="12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425104" y="274340"/>
            <a:ext cx="7305783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Further Steps</a:t>
            </a:r>
            <a:br>
              <a:rPr lang="en-US" sz="3200" b="1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Feel free to explore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Our plan includes partially </a:t>
            </a:r>
          </a:p>
          <a:p>
            <a:r>
              <a:rPr lang="en-US">
                <a:ea typeface="+mn-lt"/>
                <a:cs typeface="+mn-lt"/>
              </a:rPr>
              <a:t>other options as well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Feel free to explore</a:t>
            </a:r>
          </a:p>
          <a:p>
            <a:r>
              <a:rPr lang="en-US">
                <a:ea typeface="+mn-lt"/>
                <a:cs typeface="+mn-lt"/>
              </a:rPr>
              <a:t>The app beyond the visual </a:t>
            </a:r>
          </a:p>
          <a:p>
            <a:r>
              <a:rPr lang="en-US">
                <a:ea typeface="+mn-lt"/>
                <a:cs typeface="+mn-lt"/>
              </a:rPr>
              <a:t>Testing.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If you find something </a:t>
            </a:r>
          </a:p>
          <a:p>
            <a:r>
              <a:rPr lang="en-US">
                <a:ea typeface="+mn-lt"/>
                <a:cs typeface="+mn-lt"/>
              </a:rPr>
              <a:t>you particularly like or find </a:t>
            </a:r>
          </a:p>
          <a:p>
            <a:r>
              <a:rPr lang="en-US">
                <a:ea typeface="+mn-lt"/>
                <a:cs typeface="+mn-lt"/>
              </a:rPr>
              <a:t>useful, let us know</a:t>
            </a: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15C0D794-AD0F-4819-9DCB-5AC5702D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909" y="517184"/>
            <a:ext cx="8189625" cy="47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0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392D-FD3D-42AF-BDCA-E8F56391B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4435" y="2570442"/>
            <a:ext cx="13178117" cy="1325563"/>
          </a:xfrm>
        </p:spPr>
        <p:txBody>
          <a:bodyPr>
            <a:normAutofit/>
          </a:bodyPr>
          <a:lstStyle/>
          <a:p>
            <a:pPr algn="ctr"/>
            <a:r>
              <a:rPr lang="en-GB">
                <a:cs typeface="Calibri Light"/>
              </a:rPr>
              <a:t>Time for Questions, Opinions, Ideas, Feedback....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316A5-A1AA-4D80-A646-CE20E3A853F5}"/>
              </a:ext>
            </a:extLst>
          </p:cNvPr>
          <p:cNvSpPr txBox="1"/>
          <p:nvPr/>
        </p:nvSpPr>
        <p:spPr>
          <a:xfrm>
            <a:off x="2443107" y="5838157"/>
            <a:ext cx="73057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🤔 </a:t>
            </a:r>
            <a:r>
              <a:rPr lang="en-US" b="1">
                <a:cs typeface="Calibri"/>
              </a:rPr>
              <a:t>Do you have any additional questions?</a:t>
            </a:r>
            <a:endParaRPr lang="en-US"/>
          </a:p>
          <a:p>
            <a:pPr algn="ctr"/>
            <a:r>
              <a:rPr lang="en-US">
                <a:cs typeface="Calibri"/>
              </a:rPr>
              <a:t>Contact Daniela Furnadjiska or Elena Gjeroska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4DB67-CBDF-490D-B15F-63CB7E005B8D}"/>
              </a:ext>
            </a:extLst>
          </p:cNvPr>
          <p:cNvSpPr txBox="1"/>
          <p:nvPr/>
        </p:nvSpPr>
        <p:spPr>
          <a:xfrm>
            <a:off x="3189491" y="4959908"/>
            <a:ext cx="5813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💯 </a:t>
            </a:r>
            <a:r>
              <a:rPr lang="en-US">
                <a:cs typeface="Calibri"/>
              </a:rPr>
              <a:t>Special Thanks to Rohan Kilje for the help and guidance</a:t>
            </a:r>
          </a:p>
        </p:txBody>
      </p:sp>
    </p:spTree>
    <p:extLst>
      <p:ext uri="{BB962C8B-B14F-4D97-AF65-F5344CB8AC3E}">
        <p14:creationId xmlns:p14="http://schemas.microsoft.com/office/powerpoint/2010/main" val="334628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Introduction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356400" y="1298667"/>
            <a:ext cx="1041624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As part of the cross-browsers testing strategy for Mobius 2.0, we will be using the tool Browser Stack for visual cross-browsers testing.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cs typeface="Calibri"/>
              </a:rPr>
            </a:br>
            <a:r>
              <a:rPr lang="en-US" b="1" dirty="0">
                <a:cs typeface="Calibri"/>
              </a:rPr>
              <a:t>This slide-deck serves as a step-by-step manual on how to set up Browser Stack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To find out more about the testing strategy and the list of browsers supported by  Mobius 2.0 click </a:t>
            </a:r>
            <a:r>
              <a:rPr lang="en-US" dirty="0">
                <a:cs typeface="Calibri"/>
                <a:hlinkClick r:id="rId2"/>
              </a:rPr>
              <a:t>here</a:t>
            </a:r>
            <a:endParaRPr lang="en-US" dirty="0">
              <a:cs typeface="Calibri"/>
            </a:endParaRP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2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1930367" y="624110"/>
            <a:ext cx="10416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Go</a:t>
            </a:r>
            <a:r>
              <a:rPr lang="en-US">
                <a:cs typeface="Calibri"/>
              </a:rPr>
              <a:t> to </a:t>
            </a:r>
            <a:r>
              <a:rPr lang="en-US">
                <a:cs typeface="Calibri"/>
                <a:hlinkClick r:id="rId2"/>
              </a:rPr>
              <a:t>browserstack.com</a:t>
            </a:r>
            <a:r>
              <a:rPr lang="en-US">
                <a:cs typeface="Calibri"/>
              </a:rPr>
              <a:t> and login using your credentials (or the credentials you were provided with)</a:t>
            </a: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4D54493-D9E2-4606-8BA1-5BACEEA1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64" y="1195739"/>
            <a:ext cx="8982855" cy="52597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1AE38C-DC97-475C-ACE5-BE1A80DF1491}"/>
                  </a:ext>
                </a:extLst>
              </p14:cNvPr>
              <p14:cNvContentPartPr/>
              <p14:nvPr/>
            </p14:nvContentPartPr>
            <p14:xfrm>
              <a:off x="9745620" y="1469198"/>
              <a:ext cx="704850" cy="80962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1AE38C-DC97-475C-ACE5-BE1A80DF14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7621" y="1451294"/>
                <a:ext cx="740488" cy="84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14:cNvPr>
              <p14:cNvContentPartPr/>
              <p14:nvPr/>
            </p14:nvContentPartPr>
            <p14:xfrm>
              <a:off x="2554573" y="-399737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8323" y="-87598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2EDCB9-0DA3-4FC8-8F26-F1329108B639}"/>
                  </a:ext>
                </a:extLst>
              </p14:cNvPr>
              <p14:cNvContentPartPr/>
              <p14:nvPr/>
            </p14:nvContentPartPr>
            <p14:xfrm>
              <a:off x="2405999" y="1361999"/>
              <a:ext cx="1171575" cy="8572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2EDCB9-0DA3-4FC8-8F26-F1329108B6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8041" y="1343990"/>
                <a:ext cx="1207132" cy="121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27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2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1655547" y="343045"/>
            <a:ext cx="104162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Once you're </a:t>
            </a:r>
            <a:r>
              <a:rPr lang="en-US">
                <a:cs typeface="Calibri"/>
              </a:rPr>
              <a:t>logged in, you will be presented with the options to launch a specific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browser on specific operating system. </a:t>
            </a:r>
            <a:r>
              <a:rPr lang="en-US" b="1">
                <a:cs typeface="Calibri"/>
              </a:rPr>
              <a:t>For the purpose of this set up choose any combination and</a:t>
            </a:r>
            <a:endParaRPr lang="en-US"/>
          </a:p>
          <a:p>
            <a:r>
              <a:rPr lang="en-US" b="1">
                <a:cs typeface="Calibri"/>
              </a:rPr>
              <a:t>launch it </a:t>
            </a:r>
            <a:endParaRPr lang="en-US"/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14:cNvPr>
              <p14:cNvContentPartPr/>
              <p14:nvPr/>
            </p14:nvContentPartPr>
            <p14:xfrm>
              <a:off x="2554573" y="-399737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8323" y="-875987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63E6B96-188B-46B1-AD40-EDE97E333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351" y="1336170"/>
            <a:ext cx="9551232" cy="486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A6026-F2A3-4CC5-B708-44FDF3934AC5}"/>
              </a:ext>
            </a:extLst>
          </p:cNvPr>
          <p:cNvSpPr txBox="1"/>
          <p:nvPr/>
        </p:nvSpPr>
        <p:spPr>
          <a:xfrm>
            <a:off x="1657663" y="6323351"/>
            <a:ext cx="9201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Click </a:t>
            </a:r>
            <a:r>
              <a:rPr lang="en-US">
                <a:cs typeface="Segoe UI"/>
                <a:hlinkClick r:id="rId6"/>
              </a:rPr>
              <a:t>here</a:t>
            </a:r>
            <a:r>
              <a:rPr lang="en-US">
                <a:cs typeface="Segoe UI"/>
              </a:rPr>
              <a:t> to find out more about the OS-Browsers combinations​ we aim to test on. 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3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353547" y="1507045"/>
            <a:ext cx="730578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Once </a:t>
            </a:r>
            <a:r>
              <a:rPr lang="en-US">
                <a:cs typeface="Calibri"/>
              </a:rPr>
              <a:t>you launch any browser, If you try to open any</a:t>
            </a:r>
            <a:endParaRPr lang="en-US"/>
          </a:p>
          <a:p>
            <a:r>
              <a:rPr lang="en-US">
                <a:cs typeface="Calibri"/>
              </a:rPr>
              <a:t>private environments , you will see you won't be able to do so.</a:t>
            </a:r>
            <a:endParaRPr lang="en-US"/>
          </a:p>
          <a:p>
            <a:br>
              <a:rPr lang="en-US">
                <a:cs typeface="Calibri"/>
              </a:rPr>
            </a:br>
            <a:r>
              <a:rPr lang="en-US" b="1">
                <a:cs typeface="Calibri"/>
              </a:rPr>
              <a:t>You need to enable Local Testing.</a:t>
            </a:r>
            <a:br>
              <a:rPr lang="en-US">
                <a:cs typeface="Calibri"/>
              </a:rPr>
            </a:br>
            <a:r>
              <a:rPr lang="en-US">
                <a:ea typeface="+mn-lt"/>
                <a:cs typeface="+mn-lt"/>
              </a:rPr>
              <a:t>You will see the following panel (see image)</a:t>
            </a:r>
          </a:p>
          <a:p>
            <a:r>
              <a:rPr lang="en-US" b="1">
                <a:ea typeface="+mn-lt"/>
                <a:cs typeface="+mn-lt"/>
              </a:rPr>
              <a:t>Click on Local Testing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You need to download the Local </a:t>
            </a:r>
          </a:p>
          <a:p>
            <a:r>
              <a:rPr lang="en-US">
                <a:ea typeface="+mn-lt"/>
                <a:cs typeface="+mn-lt"/>
              </a:rPr>
              <a:t>Desktop App to enable Local Testing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Click on Download Local Desktop App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14:cNvPr>
              <p14:cNvContentPartPr/>
              <p14:nvPr/>
            </p14:nvContentPartPr>
            <p14:xfrm>
              <a:off x="2554573" y="-399737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8323" y="-875987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09D46A-5227-46E9-A5AD-6F0D8006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93" y="1033728"/>
            <a:ext cx="5066675" cy="53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4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356399" y="1254947"/>
            <a:ext cx="73057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Navigate to the destination folder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Click on BrowserStackLocal.msi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Install the app</a:t>
            </a:r>
            <a:endParaRPr lang="en-US">
              <a:ea typeface="+mn-lt"/>
              <a:cs typeface="+mn-lt"/>
            </a:endParaRPr>
          </a:p>
          <a:p>
            <a:endParaRPr lang="en-US" b="1">
              <a:cs typeface="Calibri" panose="020F0502020204030204"/>
            </a:endParaRP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14:cNvPr>
              <p14:cNvContentPartPr/>
              <p14:nvPr/>
            </p14:nvContentPartPr>
            <p14:xfrm>
              <a:off x="2554573" y="-399737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B96424-7FB7-4BB7-9531-28EFDDE26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8323" y="-875987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6851B-85CD-4C8F-9B7B-04CF6A88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71" y="1397190"/>
            <a:ext cx="4966741" cy="406327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52BDB85-40C9-466E-A2D7-D7D9AFD00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794" y="2604456"/>
            <a:ext cx="3349052" cy="2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5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356399" y="1254947"/>
            <a:ext cx="730578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Launch The Application</a:t>
            </a:r>
          </a:p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You should have the following </a:t>
            </a:r>
          </a:p>
          <a:p>
            <a:r>
              <a:rPr lang="en-US" b="1">
                <a:cs typeface="Calibri"/>
              </a:rPr>
              <a:t>Setup (see image):</a:t>
            </a:r>
            <a:br>
              <a:rPr lang="en-US" b="1">
                <a:cs typeface="Calibri"/>
              </a:rPr>
            </a:br>
            <a:br>
              <a:rPr lang="en-US" b="1">
                <a:cs typeface="Calibri"/>
              </a:rPr>
            </a:br>
            <a:r>
              <a:rPr lang="en-US" b="1">
                <a:cs typeface="Calibri"/>
              </a:rPr>
              <a:t>The Browser Stack Icon is shown</a:t>
            </a:r>
          </a:p>
          <a:p>
            <a:r>
              <a:rPr lang="en-US" b="1">
                <a:cs typeface="Calibri"/>
              </a:rPr>
              <a:t>(Desktop App is working )</a:t>
            </a:r>
            <a:br>
              <a:rPr lang="en-US" b="1">
                <a:cs typeface="Calibri"/>
              </a:rPr>
            </a:br>
            <a:br>
              <a:rPr lang="en-US" b="1">
                <a:cs typeface="Calibri"/>
              </a:rPr>
            </a:br>
            <a:r>
              <a:rPr lang="en-US" b="1">
                <a:cs typeface="Calibri"/>
              </a:rPr>
              <a:t>You are connected to the VPN</a:t>
            </a: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07CF97E-C317-4AD4-9497-51D82532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79" y="1255883"/>
            <a:ext cx="7565035" cy="4508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EBEA9F-551C-4A40-92CB-31A936522F98}"/>
                  </a:ext>
                </a:extLst>
              </p14:cNvPr>
              <p14:cNvContentPartPr/>
              <p14:nvPr/>
            </p14:nvContentPartPr>
            <p14:xfrm>
              <a:off x="6209779" y="3310791"/>
              <a:ext cx="1104900" cy="10287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EBEA9F-551C-4A40-92CB-31A936522F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1707" y="3292863"/>
                <a:ext cx="1140682" cy="1064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64F3E9-D05A-45A3-8663-2E1FE69548D3}"/>
                  </a:ext>
                </a:extLst>
              </p14:cNvPr>
              <p14:cNvContentPartPr/>
              <p14:nvPr/>
            </p14:nvContentPartPr>
            <p14:xfrm>
              <a:off x="4685969" y="4180570"/>
              <a:ext cx="971550" cy="89535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64F3E9-D05A-45A3-8663-2E1FE69548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7937" y="4162519"/>
                <a:ext cx="1007253" cy="931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37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B8F19-22E3-4B29-B733-034AC0BA67F2}"/>
              </a:ext>
            </a:extLst>
          </p:cNvPr>
          <p:cNvSpPr txBox="1"/>
          <p:nvPr/>
        </p:nvSpPr>
        <p:spPr>
          <a:xfrm>
            <a:off x="356400" y="512400"/>
            <a:ext cx="4909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Step 6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356399" y="1254947"/>
            <a:ext cx="730578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Open</a:t>
            </a:r>
            <a:r>
              <a:rPr lang="en-US" b="1">
                <a:cs typeface="Calibri"/>
              </a:rPr>
              <a:t> Browser Stack again</a:t>
            </a:r>
          </a:p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Now, when you click on </a:t>
            </a:r>
            <a:br>
              <a:rPr lang="en-US" b="1">
                <a:cs typeface="Calibri"/>
              </a:rPr>
            </a:br>
            <a:r>
              <a:rPr lang="en-US" b="1">
                <a:cs typeface="Calibri"/>
              </a:rPr>
              <a:t>Local Testing, you will have a list of</a:t>
            </a:r>
          </a:p>
          <a:p>
            <a:r>
              <a:rPr lang="en-US" b="1">
                <a:cs typeface="Calibri"/>
              </a:rPr>
              <a:t>available options (see image)</a:t>
            </a:r>
          </a:p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Check the first option:</a:t>
            </a:r>
            <a:br>
              <a:rPr lang="en-US" b="1">
                <a:cs typeface="Calibri"/>
              </a:rPr>
            </a:br>
            <a:r>
              <a:rPr lang="en-US" b="1">
                <a:cs typeface="Calibri"/>
              </a:rPr>
              <a:t>Resolve all URLs through my network</a:t>
            </a: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This setup will enable you to open any webpage in any Browser/Device using Browser Stack the same way as you would normally on your local machine</a:t>
            </a: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0977D0-B583-464F-B396-9C79783E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81" y="1097939"/>
            <a:ext cx="7921052" cy="34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B50D1-A9B6-4FCF-8AA4-04F1B67A26F4}"/>
              </a:ext>
            </a:extLst>
          </p:cNvPr>
          <p:cNvSpPr txBox="1"/>
          <p:nvPr/>
        </p:nvSpPr>
        <p:spPr>
          <a:xfrm>
            <a:off x="425104" y="274340"/>
            <a:ext cx="730578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Go</a:t>
            </a:r>
            <a:r>
              <a:rPr lang="en-US" sz="3200" b="1">
                <a:cs typeface="Calibri"/>
              </a:rPr>
              <a:t> Bug Hunting</a:t>
            </a:r>
            <a:r>
              <a:rPr lang="en-US" b="1">
                <a:cs typeface="Calibri"/>
              </a:rPr>
              <a:t> </a:t>
            </a:r>
            <a:r>
              <a:rPr lang="en-US"/>
              <a:t>😊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Enjoy Browser Stack</a:t>
            </a:r>
          </a:p>
        </p:txBody>
      </p:sp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EDDAECB9-4ADE-4686-89F3-8E2D3953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400" y="6425750"/>
            <a:ext cx="1015200" cy="318501"/>
          </a:xfrm>
          <a:prstGeom prst="rect">
            <a:avLst/>
          </a:prstGeom>
        </p:spPr>
      </p:pic>
      <p:pic>
        <p:nvPicPr>
          <p:cNvPr id="5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D7AC398-5210-4D4E-A2A8-83C55D12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92" y="275440"/>
            <a:ext cx="7290216" cy="3546431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4A1FC7-2C21-470E-A444-87C4587A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5" y="1350577"/>
            <a:ext cx="8083446" cy="40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Questions, Opinions, Ideas, Feedback....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</cp:revision>
  <dcterms:created xsi:type="dcterms:W3CDTF">2021-05-26T11:58:04Z</dcterms:created>
  <dcterms:modified xsi:type="dcterms:W3CDTF">2021-07-09T14:15:04Z</dcterms:modified>
</cp:coreProperties>
</file>